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84" r:id="rId4"/>
    <p:sldId id="259" r:id="rId5"/>
    <p:sldId id="281" r:id="rId6"/>
    <p:sldId id="285" r:id="rId7"/>
    <p:sldId id="269" r:id="rId8"/>
    <p:sldId id="283" r:id="rId9"/>
    <p:sldId id="262" r:id="rId10"/>
    <p:sldId id="280" r:id="rId11"/>
    <p:sldId id="271" r:id="rId12"/>
    <p:sldId id="270" r:id="rId13"/>
    <p:sldId id="282" r:id="rId14"/>
    <p:sldId id="263" r:id="rId15"/>
    <p:sldId id="279" r:id="rId16"/>
    <p:sldId id="272" r:id="rId17"/>
    <p:sldId id="273" r:id="rId18"/>
    <p:sldId id="265" r:id="rId19"/>
    <p:sldId id="288" r:id="rId20"/>
    <p:sldId id="260" r:id="rId21"/>
    <p:sldId id="274" r:id="rId22"/>
    <p:sldId id="275" r:id="rId23"/>
    <p:sldId id="264" r:id="rId24"/>
    <p:sldId id="287" r:id="rId25"/>
    <p:sldId id="261" r:id="rId26"/>
    <p:sldId id="276" r:id="rId27"/>
    <p:sldId id="290" r:id="rId28"/>
    <p:sldId id="277" r:id="rId29"/>
    <p:sldId id="278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nfang" id="{9B06024F-0F4D-4EEA-A374-0D2F79A37ECE}">
          <p14:sldIdLst>
            <p14:sldId id="256"/>
            <p14:sldId id="257"/>
          </p14:sldIdLst>
        </p14:section>
        <p14:section name="Konzept 1" id="{3499F188-B591-423F-B43E-F2A5A17854AB}">
          <p14:sldIdLst>
            <p14:sldId id="284"/>
            <p14:sldId id="259"/>
            <p14:sldId id="281"/>
            <p14:sldId id="285"/>
            <p14:sldId id="269"/>
          </p14:sldIdLst>
        </p14:section>
        <p14:section name="Konzept 2" id="{82D3DFCE-9D03-4812-83B1-252373C8C1CB}">
          <p14:sldIdLst>
            <p14:sldId id="283"/>
            <p14:sldId id="262"/>
            <p14:sldId id="280"/>
            <p14:sldId id="271"/>
            <p14:sldId id="270"/>
          </p14:sldIdLst>
        </p14:section>
        <p14:section name="Konzept 3" id="{DB53D340-CC47-4522-8FBE-905551B5018C}">
          <p14:sldIdLst>
            <p14:sldId id="282"/>
            <p14:sldId id="263"/>
            <p14:sldId id="279"/>
            <p14:sldId id="272"/>
            <p14:sldId id="273"/>
          </p14:sldIdLst>
        </p14:section>
        <p14:section name="Konzept 4" id="{F4137148-B452-46D7-8AAB-F268D7C43A34}">
          <p14:sldIdLst>
            <p14:sldId id="265"/>
            <p14:sldId id="288"/>
            <p14:sldId id="260"/>
            <p14:sldId id="274"/>
            <p14:sldId id="275"/>
          </p14:sldIdLst>
        </p14:section>
        <p14:section name="Konzept 5" id="{32476041-F235-4043-8266-CEEA0B601838}">
          <p14:sldIdLst>
            <p14:sldId id="264"/>
            <p14:sldId id="287"/>
            <p14:sldId id="261"/>
            <p14:sldId id="276"/>
            <p14:sldId id="290"/>
            <p14:sldId id="277"/>
          </p14:sldIdLst>
        </p14:section>
        <p14:section name="Ende" id="{80DDC51C-2A02-4B2A-B31F-5C5616AB5203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809" autoAdjust="0"/>
  </p:normalViewPr>
  <p:slideViewPr>
    <p:cSldViewPr snapToGrid="0">
      <p:cViewPr varScale="1">
        <p:scale>
          <a:sx n="91" d="100"/>
          <a:sy n="91" d="100"/>
        </p:scale>
        <p:origin x="13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E7256-294B-4795-B4AC-B155328B6826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358E1-87A4-47CA-AA05-565C38E891F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6202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5 AGM </a:t>
            </a:r>
            <a:r>
              <a:rPr lang="de-AT" dirty="0" err="1"/>
              <a:t>Baterien</a:t>
            </a:r>
            <a:r>
              <a:rPr lang="de-AT" dirty="0"/>
              <a:t> 210A insgesamt 1050 Ah davon 60% nutzbar also 680Ah</a:t>
            </a:r>
          </a:p>
          <a:p>
            <a:endParaRPr lang="de-AT" dirty="0"/>
          </a:p>
          <a:p>
            <a:r>
              <a:rPr lang="de-AT" dirty="0"/>
              <a:t>Bereits vorhandenes Solarpaneel 500W</a:t>
            </a:r>
          </a:p>
          <a:p>
            <a:endParaRPr lang="de-AT" dirty="0"/>
          </a:p>
          <a:p>
            <a:r>
              <a:rPr lang="de-AT" dirty="0"/>
              <a:t>Tages </a:t>
            </a:r>
            <a:r>
              <a:rPr lang="de-AT" dirty="0" err="1"/>
              <a:t>verbauch</a:t>
            </a:r>
            <a:r>
              <a:rPr lang="de-AT" dirty="0"/>
              <a:t> liegt bei 350Ah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11302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14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684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Größter Aufwand bei diesem Konzept war es die Daten der Firma zu bekommen.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1269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Generiert ca. </a:t>
            </a:r>
            <a:r>
              <a:rPr lang="de-DE"/>
              <a:t>625-675 </a:t>
            </a:r>
            <a:r>
              <a:rPr lang="de-DE" dirty="0"/>
              <a:t>Wh/d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92195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Mit Hersteller abgesprochen - Zellen so klein wie möglich, weil dann eine kleinere Fläche wegfällt wenn schatten darauf geworfen wird.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72524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Teurer als oben, obwohl weniger Leistung.</a:t>
            </a:r>
          </a:p>
          <a:p>
            <a:r>
              <a:rPr lang="de-DE" dirty="0"/>
              <a:t>Dafür ist es quasi „unsichtbar“ und kann sehr leicht ausgetauscht werden bei Beschädigung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32583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man erkennen kann haben wir keine Konzepte für einen Wassergenerator nur Solar und Wind, da unser Auftraggeber gegen die Idee war.</a:t>
            </a:r>
          </a:p>
          <a:p>
            <a:r>
              <a:rPr lang="de-DE" dirty="0"/>
              <a:t>Es können sich leinen darin verfangen und erzeugt mehr Wasserwiederstand (ziemlich vernachlässigbar).</a:t>
            </a:r>
          </a:p>
          <a:p>
            <a:r>
              <a:rPr lang="de-DE" dirty="0"/>
              <a:t>Hydrogeneratoren können auch gefahren mit sich bringen, wenn man in den Hafen einläuft und stärkere </a:t>
            </a:r>
            <a:r>
              <a:rPr lang="de-DE" dirty="0" err="1"/>
              <a:t>Windböhen</a:t>
            </a:r>
            <a:r>
              <a:rPr lang="de-DE" dirty="0"/>
              <a:t> auftreten wird man immer weiter an andere Schiffe getrieben werden und werden dadurch beschädigt.</a:t>
            </a:r>
          </a:p>
          <a:p>
            <a:r>
              <a:rPr lang="de-DE" dirty="0"/>
              <a:t>Man bleibt auch leichter bei leinen hängen und kann somit nicht weiterfahren, wenn man im </a:t>
            </a:r>
            <a:r>
              <a:rPr lang="de-DE" dirty="0" err="1"/>
              <a:t>hafen</a:t>
            </a:r>
            <a:r>
              <a:rPr lang="de-DE" dirty="0"/>
              <a:t> </a:t>
            </a:r>
            <a:r>
              <a:rPr lang="de-DE" dirty="0" err="1"/>
              <a:t>einhackelt</a:t>
            </a:r>
            <a:r>
              <a:rPr lang="de-DE" dirty="0"/>
              <a:t>. </a:t>
            </a:r>
          </a:p>
          <a:p>
            <a:r>
              <a:rPr lang="de-DE" dirty="0"/>
              <a:t>Deswegen wurde auch der Kiel schon so gewünscht, dass keine leine hängen bleiben kann  (keine Bombe nach vorne)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F358E1-87A4-47CA-AA05-565C38E891FF}" type="slidenum">
              <a:rPr lang="de-AT" smtClean="0"/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89607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5DCD57-FE0E-EFAB-FA8D-096252F21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27ACEA2-8939-C709-7DD8-BDEA2CE71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C56B7B-B897-6922-479C-CE9310D1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58A496-6F15-B9CF-0CF3-69A7FE6F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78DEA3-E64B-C1AC-5062-BA7B72571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522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437E47-6F67-F456-2233-12BA196A1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AE781B-20C8-769B-0B66-DECC5E0C3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2326A8-69CF-55A8-5140-F9D0FC4E6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25A0A2-4A59-B00D-3823-1B61B863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D8BBB3-CE1D-3D5A-5509-73508DCE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49748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C6D9ABE-719F-B18A-811F-0BAC87082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2FACD97-408C-8198-36DD-41A7602B2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298D51-D30F-DD47-DED2-39A3D511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E506CC-F685-EECB-EB60-7435EACF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651C30-E8B3-DE20-BF22-78C4563B2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75501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C44D6E-E8FE-08B1-EA32-6A55565B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56AADB-1DAD-1E12-3185-7DC2631B3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F4CBA0-826E-8260-A405-1F20742B0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99DE10-03D5-637C-6BFA-4062CA075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CD8157-897B-F1C4-6047-DD3377B9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6985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1F28B-1A31-40C0-9FDF-49891838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1DB777-08BC-AB1B-0860-F3290AE94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1C215E-1FFA-B62D-142B-425FAE8E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36D7F0-A029-5D90-7042-BF80565BD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36740D-DFFC-98AA-56E5-BAA207CA2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19868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4E7404-5309-CBDC-A28B-1DBF6F95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20E621-E8E5-E3DB-18BF-0DEEE62BE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5B64725-714B-245F-D181-19B94D5E0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A6811D-D1BF-8102-225D-83D9CA8A9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2BD560-EA5D-E95E-6337-8EC0261FC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8B6B738-9926-88B4-19AF-4B12BEA8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3193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52B0FE-B16B-298C-3F16-A694DF49A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3D6ADB-798E-DF56-040D-96764ABB9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4DC3E81-278B-8EDA-BBA5-EDC7FE9A5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8090B8-4A22-4F1C-7E8A-73B67798B6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5A4CB89-7614-4A26-1B86-5813ADD60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528EB69-D47D-CA40-8ABE-DB3A8BF8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F797DE0-F8E3-6189-6059-01CFF4F2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1E643-6BA2-5829-7646-01F92DD3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31489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D3B019-ADE9-6B8B-90B6-B04AF3EA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40D60E-524E-0043-E15F-C475B509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09DC4A-DA70-5C9D-A217-925D0734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26C4AB7-128D-E710-3218-570504F5D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22982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A0FDB3F-B255-1AEE-2D6C-CB6A6D5E3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92AD1C9-B0E1-6EA0-1680-28734CA2A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16F2B-BCBD-D0F8-C214-FE514FD96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4819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E6D5A5-A144-0B57-85AC-29802FA9F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7121B0-2AFD-F9D3-45D6-74810161C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DC3819-DD45-EBA6-289D-2962BC21A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4EE6D2-5C99-4535-E8BF-FEED2A1C7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93B9D01-DF65-EF2B-970B-FB0F278B1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3B4F80-9077-1A72-9DF1-CBCE642D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6351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79C6DB-F75A-F437-B1F6-1B80962E4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B81B92B-4734-CF3A-BE6E-0EE93E6A64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3089AC-C2A5-C008-AC34-F5360551B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B807F3-7161-1C53-D203-AD0C5D200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5680FD-2A8F-77BF-B9FD-B5C705F9B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6BCC336-E686-DEF2-BF8B-5197EDE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5230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B51658D-72B2-8654-D001-90A1DE15A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B4CF38-C14B-9895-C56E-F393702A5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0B850B-E80F-F26E-0D1A-84DCB9D62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8141B-A454-42AA-A64D-33BA97883BF0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078BE7-99CE-D890-7CB1-E5465425B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D63290-E1CB-3183-97E8-6927652B5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17E42-0BCC-4C11-B227-F9398932BD5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8886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Segelschiff, Wasserfahrzeug enthält.&#10;&#10;Automatisch generierte Beschreibung">
            <a:extLst>
              <a:ext uri="{FF2B5EF4-FFF2-40B4-BE49-F238E27FC236}">
                <a16:creationId xmlns:a16="http://schemas.microsoft.com/office/drawing/2014/main" id="{518534A2-D2A8-7F4B-3520-2175764C3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1000"/>
                    </a14:imgEffect>
                    <a14:imgEffect>
                      <a14:brightnessContrast brigh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11" r="-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79C4559-7E33-D8CC-DAF8-B5EBAA043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8886"/>
            <a:ext cx="9144000" cy="2900518"/>
          </a:xfrm>
        </p:spPr>
        <p:txBody>
          <a:bodyPr>
            <a:normAutofit/>
          </a:bodyPr>
          <a:lstStyle/>
          <a:p>
            <a:r>
              <a:rPr lang="de-DE" dirty="0"/>
              <a:t>1. Meilenstein</a:t>
            </a:r>
            <a:br>
              <a:rPr lang="de-DE" dirty="0"/>
            </a:br>
            <a:r>
              <a:rPr lang="de-DE" dirty="0"/>
              <a:t>Konzepte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CFBAD8-94A7-FF7C-76E4-ABA453C8D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Konrad J. / Schauer A.</a:t>
            </a:r>
            <a:endParaRPr lang="de-A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341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13DAD0-A4B0-4817-8995-A0D346584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B9480B-74F9-C508-6AE4-4B4ABE39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F9672C-557D-4871-B58C-7874589D7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F1618E8-41AC-C3A9-1179-F6EB8E6750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214" r="19501" b="-2"/>
          <a:stretch/>
        </p:blipFill>
        <p:spPr>
          <a:xfrm>
            <a:off x="317635" y="321733"/>
            <a:ext cx="4160452" cy="621453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A91E4A1-577B-E669-8E02-F99490B46E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7" r="-5" b="-5"/>
          <a:stretch/>
        </p:blipFill>
        <p:spPr>
          <a:xfrm>
            <a:off x="4638955" y="321733"/>
            <a:ext cx="3539976" cy="298581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11395A0-52D0-ED18-C3CD-E05A3A13B9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" r="4" b="4"/>
          <a:stretch/>
        </p:blipFill>
        <p:spPr>
          <a:xfrm>
            <a:off x="8348570" y="321734"/>
            <a:ext cx="3535590" cy="298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07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1C4804-DF2B-D485-9826-DB1F3647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Kostenvoranschlag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962AFAC-3856-30E0-17A9-836FB5D6B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091" y="2074363"/>
            <a:ext cx="4207984" cy="30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65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FD14829-D68C-B905-2527-B0E16F23F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Pro/Kontra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F25CF39-B861-5A24-3BCC-A55B00B5AF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5633841-9532-75E4-067C-8CA99A7597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/>
              <a:t>Leicht einstellbar</a:t>
            </a:r>
          </a:p>
          <a:p>
            <a:r>
              <a:rPr lang="de-AT" dirty="0"/>
              <a:t>Einfache Montage/Demontage </a:t>
            </a:r>
          </a:p>
          <a:p>
            <a:r>
              <a:rPr lang="de-AT" dirty="0"/>
              <a:t>Stört das Erscheinungsbild nicht</a:t>
            </a:r>
          </a:p>
          <a:p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4FFFADB-5882-4A9C-591D-616E26C12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Kontra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5B959AEF-E003-B324-90C6-E010D13A6B3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AT" dirty="0"/>
              <a:t>Bei Schräglage Wasserkontakt</a:t>
            </a:r>
          </a:p>
        </p:txBody>
      </p:sp>
    </p:spTree>
    <p:extLst>
      <p:ext uri="{BB962C8B-B14F-4D97-AF65-F5344CB8AC3E}">
        <p14:creationId xmlns:p14="http://schemas.microsoft.com/office/powerpoint/2010/main" val="3919950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D8E92AA-30A6-31BF-7C7E-D63032D6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988" b="856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66431A-E2F6-1C38-D986-F503E352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Konzept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35C064-C8C6-CDBF-7158-ADFB2E99D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Silentwind</a:t>
            </a:r>
          </a:p>
        </p:txBody>
      </p:sp>
    </p:spTree>
    <p:extLst>
      <p:ext uri="{BB962C8B-B14F-4D97-AF65-F5344CB8AC3E}">
        <p14:creationId xmlns:p14="http://schemas.microsoft.com/office/powerpoint/2010/main" val="621879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0069F8-3544-4E9B-04CE-6C1CCBD15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Daten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740E419-1767-AC82-2DF7-0AC71BA23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040" y="424258"/>
            <a:ext cx="5455917" cy="376458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07E6763-4CB1-49B6-AB29-BF824B84B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43" y="1133527"/>
            <a:ext cx="5455917" cy="2346044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3200F485-362D-D24A-9C43-E843BD8CB4ED}"/>
              </a:ext>
            </a:extLst>
          </p:cNvPr>
          <p:cNvSpPr txBox="1"/>
          <p:nvPr/>
        </p:nvSpPr>
        <p:spPr>
          <a:xfrm>
            <a:off x="6600496" y="3909809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400" dirty="0"/>
              <a:t>In der Adria</a:t>
            </a:r>
          </a:p>
        </p:txBody>
      </p:sp>
    </p:spTree>
    <p:extLst>
      <p:ext uri="{BB962C8B-B14F-4D97-AF65-F5344CB8AC3E}">
        <p14:creationId xmlns:p14="http://schemas.microsoft.com/office/powerpoint/2010/main" val="663941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8222813-8B0D-CBD7-4F95-98E47DE67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025" y="546100"/>
            <a:ext cx="5099050" cy="5772150"/>
          </a:xfrm>
          <a:prstGeom prst="rect">
            <a:avLst/>
          </a:prstGeom>
        </p:spPr>
      </p:pic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CED157CD-64B2-1CCD-B6FC-56700721C0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23513" y="546100"/>
            <a:ext cx="1382713" cy="577215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37C69EB-0CDE-03F7-D3E3-4750F3821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</p:spTree>
    <p:extLst>
      <p:ext uri="{BB962C8B-B14F-4D97-AF65-F5344CB8AC3E}">
        <p14:creationId xmlns:p14="http://schemas.microsoft.com/office/powerpoint/2010/main" val="2511438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F201057-6198-1611-19D0-46705BEA7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Kostenvoranschlag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8812C7-02CA-6614-1965-7C5033E51F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97"/>
          <a:stretch/>
        </p:blipFill>
        <p:spPr>
          <a:xfrm>
            <a:off x="1548885" y="307731"/>
            <a:ext cx="2998227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8407101D-FA1D-4599-8630-2D6A9BD98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366" y="772504"/>
            <a:ext cx="3651688" cy="307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92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AA5D009-EEE1-86FA-5A8B-6B0AEE2FC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Pro/Kontra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1EF4E59-2BAB-0552-06E1-6A1C4D2A53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6D1CF5C-8BF8-5184-1494-2FC219EDD3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/>
              <a:t>24h pro Tag</a:t>
            </a:r>
          </a:p>
          <a:p>
            <a:r>
              <a:rPr lang="de-AT" dirty="0"/>
              <a:t>Stört in keiner Lage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8AE6670-8BD1-1CF3-5AD5-D156163E3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Kontra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F33D7896-4FF8-0D4A-083F-1E05C414B1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357813" cy="3684588"/>
          </a:xfrm>
        </p:spPr>
        <p:txBody>
          <a:bodyPr/>
          <a:lstStyle/>
          <a:p>
            <a:r>
              <a:rPr lang="de-AT" dirty="0"/>
              <a:t>Leichtes Surren als Dauergeräusch</a:t>
            </a:r>
          </a:p>
          <a:p>
            <a:r>
              <a:rPr lang="de-AT" dirty="0"/>
              <a:t>Bei Sturm sichern</a:t>
            </a:r>
          </a:p>
        </p:txBody>
      </p:sp>
    </p:spTree>
    <p:extLst>
      <p:ext uri="{BB962C8B-B14F-4D97-AF65-F5344CB8AC3E}">
        <p14:creationId xmlns:p14="http://schemas.microsoft.com/office/powerpoint/2010/main" val="2068173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8A1A2EA-08E3-C8B2-46E8-A4243A27A3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29" b="180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66431A-E2F6-1C38-D986-F503E352B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Konzept 4</a:t>
            </a:r>
            <a:endParaRPr lang="de-AT">
              <a:solidFill>
                <a:srgbClr val="FFFFFF"/>
              </a:solidFill>
            </a:endParaRP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5CF7C0C0-FA95-477A-12BA-1FA803341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rgbClr val="FFFFFF"/>
                </a:solidFill>
              </a:rPr>
              <a:t>Solar auf Davits ausziehbar</a:t>
            </a:r>
          </a:p>
        </p:txBody>
      </p:sp>
    </p:spTree>
    <p:extLst>
      <p:ext uri="{BB962C8B-B14F-4D97-AF65-F5344CB8AC3E}">
        <p14:creationId xmlns:p14="http://schemas.microsoft.com/office/powerpoint/2010/main" val="1287367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52150-4269-7B13-7FB7-8E058BDC2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Daten</a:t>
            </a: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11A142AC-E0AB-3AF8-B6B3-491F837F8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9754" y="572355"/>
            <a:ext cx="1895625" cy="3393566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D528F71-F281-D1A2-AFFE-11023B657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623" y="1678505"/>
            <a:ext cx="5802903" cy="139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0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00C09A9-A344-EFF7-A268-B5A949A12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182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de-DE" sz="4000" dirty="0"/>
              <a:t>Ausgangslage</a:t>
            </a:r>
            <a:endParaRPr lang="de-AT" sz="4000" dirty="0"/>
          </a:p>
        </p:txBody>
      </p:sp>
      <p:pic>
        <p:nvPicPr>
          <p:cNvPr id="5" name="Grafik 4" descr="Ein Bild, das Wasser, Boot, draußen, Himmel enthält.&#10;&#10;Automatisch generierte Beschreibung">
            <a:extLst>
              <a:ext uri="{FF2B5EF4-FFF2-40B4-BE49-F238E27FC236}">
                <a16:creationId xmlns:a16="http://schemas.microsoft.com/office/drawing/2014/main" id="{9CA5E059-48F8-5AA1-CBED-9D1AFB1A0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21239" b="-3"/>
          <a:stretch/>
        </p:blipFill>
        <p:spPr>
          <a:xfrm>
            <a:off x="391903" y="573678"/>
            <a:ext cx="5103206" cy="5710645"/>
          </a:xfrm>
          <a:prstGeom prst="rect">
            <a:avLst/>
          </a:prstGeom>
        </p:spPr>
      </p:pic>
      <p:sp>
        <p:nvSpPr>
          <p:cNvPr id="12" name="!!Line">
            <a:extLst>
              <a:ext uri="{FF2B5EF4-FFF2-40B4-BE49-F238E27FC236}">
                <a16:creationId xmlns:a16="http://schemas.microsoft.com/office/drawing/2014/main" id="{0AF80B57-54E2-4D01-8731-3F38B0C5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8192" y="1417320"/>
            <a:ext cx="9144" cy="402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3B3413-8068-33E9-0229-F401A8983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8182" y="2894529"/>
            <a:ext cx="4887685" cy="3210179"/>
          </a:xfrm>
        </p:spPr>
        <p:txBody>
          <a:bodyPr anchor="t">
            <a:normAutofit/>
          </a:bodyPr>
          <a:lstStyle/>
          <a:p>
            <a:r>
              <a:rPr lang="de-AT" sz="2000" dirty="0"/>
              <a:t>Sunbeam 46.1</a:t>
            </a:r>
          </a:p>
          <a:p>
            <a:r>
              <a:rPr lang="de-AT" sz="2000" dirty="0"/>
              <a:t>Soll für die Langfahrt ausgerüstet werden </a:t>
            </a:r>
          </a:p>
          <a:p>
            <a:r>
              <a:rPr lang="de-AT" sz="2000" dirty="0"/>
              <a:t>Erneuerbare Energie soll genutzt werden</a:t>
            </a:r>
          </a:p>
        </p:txBody>
      </p:sp>
    </p:spTree>
    <p:extLst>
      <p:ext uri="{BB962C8B-B14F-4D97-AF65-F5344CB8AC3E}">
        <p14:creationId xmlns:p14="http://schemas.microsoft.com/office/powerpoint/2010/main" val="4072248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CFC993-6EC7-7940-247D-71DB0824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98D147-E4E4-06C0-3BB0-B10F98FC5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6337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A75E990-8D77-8FA4-2632-C71B9D1354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6" r="2" b="17934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7A6A0E6-453F-1778-DA23-870B906B9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3782" b="-1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729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F03953D-D2E3-13A4-B82B-FE3B2638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de-DE" sz="1800">
                <a:solidFill>
                  <a:srgbClr val="FFFFFF"/>
                </a:solidFill>
              </a:rPr>
              <a:t>Kostenvoranschlag</a:t>
            </a:r>
            <a:endParaRPr lang="de-AT" sz="1800">
              <a:solidFill>
                <a:srgbClr val="FFFFFF"/>
              </a:solidFill>
            </a:endParaRP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6DA4B38C-FE71-3CB1-B5E5-3E352CAE22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241271"/>
              </p:ext>
            </p:extLst>
          </p:nvPr>
        </p:nvGraphicFramePr>
        <p:xfrm>
          <a:off x="5158967" y="1166648"/>
          <a:ext cx="5074466" cy="45247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2516081">
                  <a:extLst>
                    <a:ext uri="{9D8B030D-6E8A-4147-A177-3AD203B41FA5}">
                      <a16:colId xmlns:a16="http://schemas.microsoft.com/office/drawing/2014/main" val="3776718657"/>
                    </a:ext>
                  </a:extLst>
                </a:gridCol>
                <a:gridCol w="2558385">
                  <a:extLst>
                    <a:ext uri="{9D8B030D-6E8A-4147-A177-3AD203B41FA5}">
                      <a16:colId xmlns:a16="http://schemas.microsoft.com/office/drawing/2014/main" val="328965641"/>
                    </a:ext>
                  </a:extLst>
                </a:gridCol>
              </a:tblGrid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Solar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1287 €</a:t>
                      </a:r>
                      <a:endParaRPr lang="de-AT" sz="2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003162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V4A-Stahl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250 €</a:t>
                      </a:r>
                      <a:endParaRPr lang="de-AT" sz="2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433202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Teflon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130 €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282282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3D-Druck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735 €</a:t>
                      </a:r>
                      <a:endParaRPr lang="de-AT" sz="2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572258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Gasfedern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212 €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0092186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Normteile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50 €</a:t>
                      </a:r>
                      <a:endParaRPr lang="de-AT" sz="25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571211"/>
                  </a:ext>
                </a:extLst>
              </a:tr>
              <a:tr h="646387">
                <a:tc>
                  <a:txBody>
                    <a:bodyPr/>
                    <a:lstStyle/>
                    <a:p>
                      <a:pPr algn="l" fontAlgn="b"/>
                      <a:r>
                        <a:rPr lang="de-AT" sz="2500" u="none" strike="noStrike" cap="none" spc="0" dirty="0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2500" b="0" i="0" u="none" strike="noStrike" cap="none" spc="0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2500" u="none" strike="noStrike" cap="none" spc="0" dirty="0">
                          <a:solidFill>
                            <a:srgbClr val="00B050"/>
                          </a:solidFill>
                          <a:effectLst/>
                        </a:rPr>
                        <a:t>2664 €</a:t>
                      </a:r>
                      <a:endParaRPr lang="de-AT" sz="2500" b="0" i="0" u="none" strike="noStrike" cap="none" spc="0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804" marR="19804" marT="190114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3130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1948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106049A-CE9E-3BEF-E98E-F120BD0E7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Pro/Kontra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DEA60B2-AC2F-9386-CC2A-4E6EA5A4B1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83473C-F230-8429-0171-3B36E47E74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Einfache Handhabung</a:t>
            </a:r>
          </a:p>
          <a:p>
            <a:r>
              <a:rPr lang="de-DE" dirty="0"/>
              <a:t>Leistung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901BFF3-F3C3-F55C-C0D2-912A0F0F7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Kontra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AA927AF4-ED61-8547-5F19-CA44690717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Optik</a:t>
            </a:r>
          </a:p>
          <a:p>
            <a:r>
              <a:rPr lang="de-DE" dirty="0"/>
              <a:t>Aufwendig</a:t>
            </a:r>
          </a:p>
          <a:p>
            <a:r>
              <a:rPr lang="de-DE" dirty="0"/>
              <a:t>Teuer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21909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A5D0D2A-FFB5-B50C-744A-47FD14A69A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210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EEFBCA5-B626-C768-50E6-4D4A3DA63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Konzept 5</a:t>
            </a:r>
            <a:endParaRPr lang="de-AT" dirty="0">
              <a:solidFill>
                <a:srgbClr val="FFFFFF"/>
              </a:solidFill>
            </a:endParaRP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5BE11D8C-AD60-7FBD-FDD5-24F2BDC1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rgbClr val="FFFFFF"/>
                </a:solidFill>
              </a:rPr>
              <a:t>Solar auf </a:t>
            </a:r>
            <a:r>
              <a:rPr lang="de-AT" dirty="0" err="1">
                <a:solidFill>
                  <a:srgbClr val="FFFFFF"/>
                </a:solidFill>
              </a:rPr>
              <a:t>Binimi</a:t>
            </a:r>
            <a:r>
              <a:rPr lang="de-AT" dirty="0">
                <a:solidFill>
                  <a:srgbClr val="FFFFFF"/>
                </a:solidFill>
              </a:rPr>
              <a:t> &amp; </a:t>
            </a:r>
            <a:r>
              <a:rPr lang="de-AT" dirty="0" err="1">
                <a:solidFill>
                  <a:srgbClr val="FFFFFF"/>
                </a:solidFill>
              </a:rPr>
              <a:t>Sprayhood</a:t>
            </a:r>
            <a:endParaRPr lang="de-A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186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021B9AC-10FB-11B7-FF63-71D629E48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Daten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3B4328-DAEF-C83A-0D17-FDEFDB6DC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12694" y="991330"/>
            <a:ext cx="5879306" cy="286616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25A94675-B3A8-41B9-1F04-D0B065304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806148"/>
              </p:ext>
            </p:extLst>
          </p:nvPr>
        </p:nvGraphicFramePr>
        <p:xfrm>
          <a:off x="1178253" y="991330"/>
          <a:ext cx="4255594" cy="25191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17200">
                  <a:extLst>
                    <a:ext uri="{9D8B030D-6E8A-4147-A177-3AD203B41FA5}">
                      <a16:colId xmlns:a16="http://schemas.microsoft.com/office/drawing/2014/main" val="1229916781"/>
                    </a:ext>
                  </a:extLst>
                </a:gridCol>
                <a:gridCol w="2038394">
                  <a:extLst>
                    <a:ext uri="{9D8B030D-6E8A-4147-A177-3AD203B41FA5}">
                      <a16:colId xmlns:a16="http://schemas.microsoft.com/office/drawing/2014/main" val="2370581521"/>
                    </a:ext>
                  </a:extLst>
                </a:gridCol>
              </a:tblGrid>
              <a:tr h="51864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AT" sz="1600" u="none" strike="noStrike" dirty="0">
                          <a:effectLst/>
                        </a:rPr>
                        <a:t>Werte [m²]</a:t>
                      </a:r>
                      <a:endParaRPr lang="de-A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de-A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206925"/>
                  </a:ext>
                </a:extLst>
              </a:tr>
              <a:tr h="493946"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 dirty="0">
                          <a:effectLst/>
                        </a:rPr>
                        <a:t>Tagesertrag [Wh/d]</a:t>
                      </a:r>
                      <a:endParaRPr lang="de-A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>
                          <a:effectLst/>
                        </a:rPr>
                        <a:t>630 Wh/d</a:t>
                      </a:r>
                      <a:endParaRPr lang="de-A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617459"/>
                  </a:ext>
                </a:extLst>
              </a:tr>
              <a:tr h="493946"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 dirty="0">
                          <a:effectLst/>
                        </a:rPr>
                        <a:t>Strom [A]</a:t>
                      </a:r>
                      <a:endParaRPr lang="de-A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>
                          <a:effectLst/>
                        </a:rPr>
                        <a:t>9,5 A</a:t>
                      </a:r>
                      <a:endParaRPr lang="de-A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2941576"/>
                  </a:ext>
                </a:extLst>
              </a:tr>
              <a:tr h="493946"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 dirty="0">
                          <a:effectLst/>
                        </a:rPr>
                        <a:t>Spannung [V]</a:t>
                      </a:r>
                      <a:endParaRPr lang="de-A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>
                          <a:effectLst/>
                        </a:rPr>
                        <a:t>18 V</a:t>
                      </a:r>
                      <a:endParaRPr lang="de-A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3200096"/>
                  </a:ext>
                </a:extLst>
              </a:tr>
              <a:tr h="518644"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>
                          <a:effectLst/>
                        </a:rPr>
                        <a:t>Leistung_max [W]</a:t>
                      </a:r>
                      <a:endParaRPr lang="de-AT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600" u="none" strike="noStrike" dirty="0">
                          <a:effectLst/>
                        </a:rPr>
                        <a:t>172 </a:t>
                      </a:r>
                      <a:r>
                        <a:rPr lang="de-AT" sz="1600" u="none" strike="noStrike" dirty="0" err="1">
                          <a:effectLst/>
                        </a:rPr>
                        <a:t>Wp</a:t>
                      </a:r>
                      <a:endParaRPr lang="de-AT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1185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0041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10ADAC-EBE0-00DB-F271-CE53CE67B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3D-Modell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FB813C6-5023-2A8E-B0F6-9D1A8CC29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040" y="1058509"/>
            <a:ext cx="5455917" cy="249608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43986C8-0081-48CB-463D-A56D3EC1F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43" y="1331304"/>
            <a:ext cx="5455917" cy="19504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339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2356E1-5719-A38B-E963-AA8E849D1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Kostenvoranschlag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FE15BEA-2A5F-CD87-37C2-81951A94FD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9561517"/>
              </p:ext>
            </p:extLst>
          </p:nvPr>
        </p:nvGraphicFramePr>
        <p:xfrm>
          <a:off x="5376704" y="2465471"/>
          <a:ext cx="4511991" cy="19236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7415">
                  <a:extLst>
                    <a:ext uri="{9D8B030D-6E8A-4147-A177-3AD203B41FA5}">
                      <a16:colId xmlns:a16="http://schemas.microsoft.com/office/drawing/2014/main" val="500424043"/>
                    </a:ext>
                  </a:extLst>
                </a:gridCol>
                <a:gridCol w="2334576">
                  <a:extLst>
                    <a:ext uri="{9D8B030D-6E8A-4147-A177-3AD203B41FA5}">
                      <a16:colId xmlns:a16="http://schemas.microsoft.com/office/drawing/2014/main" val="3392073845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Solar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1495,23 €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86769985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Näharbeit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400 €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595103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33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1 895,23 €</a:t>
                      </a:r>
                      <a:endParaRPr lang="de-AT" sz="33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690808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552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2356E1-5719-A38B-E963-AA8E849D1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dirty="0" err="1">
                <a:solidFill>
                  <a:srgbClr val="FFFFFF"/>
                </a:solidFill>
              </a:rPr>
              <a:t>Warum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kein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Hydrogenerator</a:t>
            </a:r>
            <a:r>
              <a:rPr lang="en-US" sz="1800" dirty="0">
                <a:solidFill>
                  <a:srgbClr val="FFFFFF"/>
                </a:solidFill>
              </a:rPr>
              <a:t>?</a:t>
            </a:r>
            <a:endParaRPr lang="en-US" sz="1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4" descr="Introducing the new Watt &amp; Sea POD 600 Hydrogenerator at Technical Marine  Supplies">
            <a:extLst>
              <a:ext uri="{FF2B5EF4-FFF2-40B4-BE49-F238E27FC236}">
                <a16:creationId xmlns:a16="http://schemas.microsoft.com/office/drawing/2014/main" id="{2F8377EA-655D-042A-EB10-2FC771CBF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97135" y="1212288"/>
            <a:ext cx="8692985" cy="443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131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B7CDDA6-F2AA-1025-DEE0-0E1CBAC71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Pro/Kontra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1F1EA24-32AD-4B17-EB82-178AA34E2A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C55B35-C165-C1C5-79ED-4B69A1372E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Optik</a:t>
            </a:r>
          </a:p>
          <a:p>
            <a:r>
              <a:rPr lang="de-DE" dirty="0"/>
              <a:t>Keine Beeinträchtigung</a:t>
            </a:r>
          </a:p>
          <a:p>
            <a:r>
              <a:rPr lang="de-DE" dirty="0"/>
              <a:t>Zukaufteil</a:t>
            </a:r>
          </a:p>
          <a:p>
            <a:r>
              <a:rPr lang="de-DE" dirty="0"/>
              <a:t>Montage (einfach)</a:t>
            </a:r>
          </a:p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73C319E-E158-FADC-51EC-98568CFB3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Kontra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55268CA-49DE-85A6-BF51-9EEDDB32EFD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Teuer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62806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Wasser, draußen, Himmel, Transport enthält.">
            <a:extLst>
              <a:ext uri="{FF2B5EF4-FFF2-40B4-BE49-F238E27FC236}">
                <a16:creationId xmlns:a16="http://schemas.microsoft.com/office/drawing/2014/main" id="{2154F80C-DEA4-A97F-C369-CA51876C44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0" r="34140" b="14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93D278E-C23A-FDCF-DE52-B5CEC1185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400" dirty="0"/>
              <a:t>Danke für die Aufmerksamkeit</a:t>
            </a:r>
            <a:endParaRPr lang="de-AT" sz="4400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6D621D0-B99D-C53E-D92E-08C9673AFC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DE" sz="2000" dirty="0"/>
              <a:t>Konrad, Schauer</a:t>
            </a:r>
            <a:endParaRPr lang="de-AT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148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Schild enthält.&#10;&#10;Automatisch generierte Beschreibung">
            <a:extLst>
              <a:ext uri="{FF2B5EF4-FFF2-40B4-BE49-F238E27FC236}">
                <a16:creationId xmlns:a16="http://schemas.microsoft.com/office/drawing/2014/main" id="{C1F9FB4A-2770-95B1-D851-44E56988C8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260" b="1042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66431A-E2F6-1C38-D986-F503E352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Konzept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35C064-C8C6-CDBF-7158-ADFB2E99D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Solar auf den Davits</a:t>
            </a:r>
          </a:p>
        </p:txBody>
      </p:sp>
    </p:spTree>
    <p:extLst>
      <p:ext uri="{BB962C8B-B14F-4D97-AF65-F5344CB8AC3E}">
        <p14:creationId xmlns:p14="http://schemas.microsoft.com/office/powerpoint/2010/main" val="4106141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452150-4269-7B13-7FB7-8E058BDC2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Daten</a:t>
            </a:r>
          </a:p>
        </p:txBody>
      </p:sp>
      <p:pic>
        <p:nvPicPr>
          <p:cNvPr id="1026" name="Picture 2" descr="SOLARA S-Serie - S760M36 Solarmodul 190Wp, 429,00 €">
            <a:extLst>
              <a:ext uri="{FF2B5EF4-FFF2-40B4-BE49-F238E27FC236}">
                <a16:creationId xmlns:a16="http://schemas.microsoft.com/office/drawing/2014/main" id="{4C4EC4BF-06EF-3C62-D51C-A1D28C49C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9180" y="307731"/>
            <a:ext cx="3997637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99E991D-EBBD-B8C7-70BE-AFAD118E81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2382" y="1660047"/>
            <a:ext cx="5811252" cy="1293003"/>
          </a:xfrm>
          <a:prstGeom prst="rect">
            <a:avLst/>
          </a:prstGeom>
        </p:spPr>
      </p:pic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34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1FB3F4F-42E7-CFF7-250F-CB6C049524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08" r="-1" b="3862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EB89A38-2BDC-33B6-8D3B-D3968BA08B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94" r="2" b="13834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9FC9CC77-C259-B7F7-2EDE-C398EDDE4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8488" r="-1" b="-1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53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1C4804-DF2B-D485-9826-DB1F3647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Kostenvoranschlag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4C10CC-D2AD-628B-C30C-E9D104680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217" y="1838960"/>
            <a:ext cx="3845402" cy="294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296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5BC1D6F-5B84-1EDC-556F-7EE944520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Pro/Kontra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26C6481-B320-DDCA-16AE-C31C9A77F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6AE90F2-9674-8E71-8C05-5FBAB0514B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/>
              <a:t>Einfache Montage/Demontage</a:t>
            </a:r>
          </a:p>
          <a:p>
            <a:r>
              <a:rPr lang="de-AT" dirty="0"/>
              <a:t>Stört zu keiner Uhrzeit</a:t>
            </a:r>
          </a:p>
          <a:p>
            <a:r>
              <a:rPr lang="de-AT" dirty="0"/>
              <a:t>Konstanter Ertrag</a:t>
            </a:r>
          </a:p>
          <a:p>
            <a:r>
              <a:rPr lang="de-AT" dirty="0"/>
              <a:t>Stört das Erscheinungsbild nicht</a:t>
            </a:r>
          </a:p>
          <a:p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4885A37-82FD-97F6-FB8E-D7E4FFB9EA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Kontra</a:t>
            </a:r>
            <a:endParaRPr lang="de-AT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626C2C4-3C84-171E-B54D-D0FD18A4CFC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AT" dirty="0"/>
              <a:t>Stehhöhe begrenzt</a:t>
            </a:r>
          </a:p>
        </p:txBody>
      </p:sp>
    </p:spTree>
    <p:extLst>
      <p:ext uri="{BB962C8B-B14F-4D97-AF65-F5344CB8AC3E}">
        <p14:creationId xmlns:p14="http://schemas.microsoft.com/office/powerpoint/2010/main" val="1310894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892CAA6-EFD8-38FA-5AE0-079BB6CB6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941" b="1904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66431A-E2F6-1C38-D986-F503E352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Konzept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35C064-C8C6-CDBF-7158-ADFB2E99D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Solar auf der Reling</a:t>
            </a:r>
          </a:p>
        </p:txBody>
      </p:sp>
    </p:spTree>
    <p:extLst>
      <p:ext uri="{BB962C8B-B14F-4D97-AF65-F5344CB8AC3E}">
        <p14:creationId xmlns:p14="http://schemas.microsoft.com/office/powerpoint/2010/main" val="478416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DACDDD-84D9-CED7-EAE1-72167CD1B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Daten</a:t>
            </a:r>
          </a:p>
        </p:txBody>
      </p:sp>
      <p:pic>
        <p:nvPicPr>
          <p:cNvPr id="3" name="Picture 2" descr="SOLARA S-Serie - S760M36 Solarmodul 190Wp, 429,00 €">
            <a:extLst>
              <a:ext uri="{FF2B5EF4-FFF2-40B4-BE49-F238E27FC236}">
                <a16:creationId xmlns:a16="http://schemas.microsoft.com/office/drawing/2014/main" id="{D3E70751-A45D-8785-0F89-3664203E9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9180" y="307731"/>
            <a:ext cx="3997637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805BBB1-AD98-9796-19E1-D7FD6F1C5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82329" y="1690342"/>
            <a:ext cx="5637414" cy="125432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469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</Words>
  <Application>Microsoft Office PowerPoint</Application>
  <PresentationFormat>Breitbild</PresentationFormat>
  <Paragraphs>129</Paragraphs>
  <Slides>29</Slides>
  <Notes>7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</vt:lpstr>
      <vt:lpstr>1. Meilenstein Konzepte</vt:lpstr>
      <vt:lpstr>Ausgangslage</vt:lpstr>
      <vt:lpstr>Konzept 1</vt:lpstr>
      <vt:lpstr>Daten</vt:lpstr>
      <vt:lpstr>3D-Modell</vt:lpstr>
      <vt:lpstr>Kostenvoranschlag</vt:lpstr>
      <vt:lpstr>Pro/Kontra</vt:lpstr>
      <vt:lpstr>Konzept 2</vt:lpstr>
      <vt:lpstr>Daten</vt:lpstr>
      <vt:lpstr>3D-Modell</vt:lpstr>
      <vt:lpstr>Kostenvoranschlag</vt:lpstr>
      <vt:lpstr>Pro/Kontra</vt:lpstr>
      <vt:lpstr>Konzept 3</vt:lpstr>
      <vt:lpstr>Daten</vt:lpstr>
      <vt:lpstr>3D-Modell</vt:lpstr>
      <vt:lpstr>Kostenvoranschlag</vt:lpstr>
      <vt:lpstr>Pro/Kontra</vt:lpstr>
      <vt:lpstr>Konzept 4</vt:lpstr>
      <vt:lpstr>Daten</vt:lpstr>
      <vt:lpstr>3D-Modell</vt:lpstr>
      <vt:lpstr>Kostenvoranschlag</vt:lpstr>
      <vt:lpstr>Pro/Kontra</vt:lpstr>
      <vt:lpstr>Konzept 5</vt:lpstr>
      <vt:lpstr>Daten</vt:lpstr>
      <vt:lpstr>3D-Modell</vt:lpstr>
      <vt:lpstr>Kostenvoranschlag</vt:lpstr>
      <vt:lpstr>Warum kein Hydrogenerator?</vt:lpstr>
      <vt:lpstr>Pro/Kontra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Konzepte</dc:title>
  <dc:creator>Jonas Konrad</dc:creator>
  <cp:lastModifiedBy>Jonas Konrad</cp:lastModifiedBy>
  <cp:revision>41</cp:revision>
  <dcterms:created xsi:type="dcterms:W3CDTF">2022-11-07T20:37:41Z</dcterms:created>
  <dcterms:modified xsi:type="dcterms:W3CDTF">2022-11-09T16:22:27Z</dcterms:modified>
</cp:coreProperties>
</file>

<file path=docProps/thumbnail.jpeg>
</file>